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0" r:id="rId2"/>
    <p:sldId id="267" r:id="rId3"/>
    <p:sldId id="269" r:id="rId4"/>
    <p:sldId id="274" r:id="rId5"/>
    <p:sldId id="271" r:id="rId6"/>
    <p:sldId id="272" r:id="rId7"/>
    <p:sldId id="273" r:id="rId8"/>
    <p:sldId id="258" r:id="rId9"/>
    <p:sldId id="259" r:id="rId10"/>
    <p:sldId id="260" r:id="rId11"/>
    <p:sldId id="275" r:id="rId12"/>
    <p:sldId id="261" r:id="rId13"/>
    <p:sldId id="262" r:id="rId14"/>
    <p:sldId id="263" r:id="rId15"/>
    <p:sldId id="264" r:id="rId16"/>
    <p:sldId id="265" r:id="rId17"/>
    <p:sldId id="266" r:id="rId1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6DFA20-BEE7-F242-9730-37D2CABFD02E}" v="2" dt="2024-04-17T06:57:16.3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31"/>
    <p:restoredTop sz="94626"/>
  </p:normalViewPr>
  <p:slideViewPr>
    <p:cSldViewPr snapToGrid="0" snapToObjects="1">
      <p:cViewPr varScale="1">
        <p:scale>
          <a:sx n="149" d="100"/>
          <a:sy n="149" d="100"/>
        </p:scale>
        <p:origin x="19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903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8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https://media.geeksforgeeks.org/wp-content/uploads/20190824181600/dig51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570857" y="975938"/>
            <a:ext cx="4399450" cy="12390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253"/>
              </a:lnSpc>
            </a:pPr>
            <a:r>
              <a:rPr lang="en-US" sz="2582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Demystifying Speed: Exploring the 4-Bit Carry Lookahead Adder</a:t>
            </a:r>
            <a:endParaRPr lang="en-US" sz="1350" dirty="0"/>
          </a:p>
        </p:txBody>
      </p:sp>
      <p:sp>
        <p:nvSpPr>
          <p:cNvPr id="3" name="Object 2"/>
          <p:cNvSpPr/>
          <p:nvPr/>
        </p:nvSpPr>
        <p:spPr>
          <a:xfrm>
            <a:off x="4570857" y="2289390"/>
            <a:ext cx="4399450" cy="4318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575"/>
              </a:spcBef>
            </a:pPr>
            <a:r>
              <a:rPr lang="en-US" sz="135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advanced adder architectures</a:t>
            </a:r>
            <a:br>
              <a:rPr lang="en-US" sz="135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5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faster arithmetic operations</a:t>
            </a:r>
            <a:endParaRPr lang="en-US" sz="1350" dirty="0"/>
          </a:p>
        </p:txBody>
      </p:sp>
      <p:sp>
        <p:nvSpPr>
          <p:cNvPr id="4" name="Object 3"/>
          <p:cNvSpPr/>
          <p:nvPr/>
        </p:nvSpPr>
        <p:spPr>
          <a:xfrm>
            <a:off x="4570857" y="2904939"/>
            <a:ext cx="4399450" cy="2159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1418"/>
              </a:spcBef>
            </a:pPr>
            <a: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EEM410 - IC DESIGN</a:t>
            </a:r>
            <a:endParaRPr lang="en-US" sz="1350" dirty="0"/>
          </a:p>
        </p:txBody>
      </p:sp>
      <p:sp>
        <p:nvSpPr>
          <p:cNvPr id="5" name="Object 4"/>
          <p:cNvSpPr/>
          <p:nvPr/>
        </p:nvSpPr>
        <p:spPr>
          <a:xfrm>
            <a:off x="4570857" y="3298583"/>
            <a:ext cx="4399450" cy="4319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1372"/>
              </a:spcBef>
            </a:pPr>
            <a: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SAMET BAYAT - 22293730</a:t>
            </a:r>
            <a:b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RAMAZAN ALPER - 22098516</a:t>
            </a:r>
            <a:endParaRPr lang="en-US" sz="1350" dirty="0"/>
          </a:p>
        </p:txBody>
      </p:sp>
      <p:sp>
        <p:nvSpPr>
          <p:cNvPr id="6" name="Object 5"/>
          <p:cNvSpPr/>
          <p:nvPr/>
        </p:nvSpPr>
        <p:spPr>
          <a:xfrm>
            <a:off x="4570857" y="3908217"/>
            <a:ext cx="4399450" cy="2159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1372"/>
              </a:spcBef>
            </a:pPr>
            <a: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NAZIM</a:t>
            </a:r>
            <a:endParaRPr lang="en-US" sz="1350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rcRect l="1012" r="1012"/>
          <a:stretch/>
        </p:blipFill>
        <p:spPr>
          <a:xfrm>
            <a:off x="1" y="0"/>
            <a:ext cx="4285178" cy="51422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0c0c9f8-cd32-43c2-934c-7fa7261c2eea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F7ADFA-9811-4904-9778-3E8B386928EE}"/>
              </a:ext>
            </a:extLst>
          </p:cNvPr>
          <p:cNvSpPr txBox="1"/>
          <p:nvPr/>
        </p:nvSpPr>
        <p:spPr>
          <a:xfrm>
            <a:off x="875944" y="286989"/>
            <a:ext cx="7392112" cy="4569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</a:pPr>
            <a:r>
              <a:rPr lang="en-US" sz="1600" b="1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 Chip Area</a:t>
            </a:r>
            <a:endParaRPr lang="en-TR" sz="1600" b="1" kern="0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A = 4,040,400 * (.180 µm)^2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A = 130,908.96 sq. µm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>
              <a:lnSpc>
                <a:spcPct val="107000"/>
              </a:lnSpc>
              <a:spcBef>
                <a:spcPts val="1200"/>
              </a:spcBef>
            </a:pPr>
            <a:r>
              <a:rPr lang="en-US" sz="1600" b="1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 Transistor Count</a:t>
            </a:r>
            <a:b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Gates</a:t>
            </a:r>
            <a:endParaRPr lang="en-TR" sz="1600" b="1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𝑖𝑛𝑣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=2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𝑛𝑎𝑛𝑑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=4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𝑥𝑜𝑟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=12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 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>
              <a:lnSpc>
                <a:spcPct val="107000"/>
              </a:lnSpc>
              <a:spcBef>
                <a:spcPts val="200"/>
              </a:spcBef>
            </a:pP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LCU Modules</a:t>
            </a:r>
            <a:endParaRPr lang="en-TR" sz="1600" b="1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𝐶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1=2(4)+2=10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𝐶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2=4(4)+2(2)=20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𝐶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3=6(4)+3(2)=30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𝑃𝐺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4=8+2=10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>
              <a:lnSpc>
                <a:spcPct val="107000"/>
              </a:lnSpc>
              <a:spcBef>
                <a:spcPts val="200"/>
              </a:spcBef>
            </a:pP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4-bit CLA</a:t>
            </a:r>
            <a:endParaRPr lang="en-TR" sz="1600" b="1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_(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𝐶𝐿𝐴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−4)=4(30)+10+20+2(30)+10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_(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𝐶𝐿𝐴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−4)=220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</p:txBody>
      </p:sp>
    </p:spTree>
    <p:extLst>
      <p:ext uri="{BB962C8B-B14F-4D97-AF65-F5344CB8AC3E}">
        <p14:creationId xmlns:p14="http://schemas.microsoft.com/office/powerpoint/2010/main" val="259091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dfd12ee-b7c6-4558-89c1-e298ac15ace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0c7d7de-f119-418a-909f-424b2c2ef6f3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6fdecec-ed58-4318-a731-4d3dc7d0ca29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6646d55-1d9a-4bb3-b580-0d7dcdbabed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0d67704-1dce-4d7a-8922-f931022354b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6877e4e-9c54-4a31-9934-e19e107db328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1347DAA-13B4-7286-10C9-7298BE5AC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97" t="3344" b="43397"/>
          <a:stretch/>
        </p:blipFill>
        <p:spPr>
          <a:xfrm>
            <a:off x="641858" y="759542"/>
            <a:ext cx="7860284" cy="3731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0661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" y="0"/>
            <a:ext cx="9148856" cy="5149356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35600" t="-1895" r="-35600" b="-1895"/>
          <a:stretch/>
        </p:blipFill>
        <p:spPr>
          <a:xfrm>
            <a:off x="1" y="0"/>
            <a:ext cx="9148856" cy="51493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2153f99-adbe-4e58-968d-d9a567fd5c95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26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Rectangle 102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5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A008760A-D633-3A98-F2CF-B9F104EE0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1359" b="-1"/>
          <a:stretch>
            <a:fillRect/>
          </a:stretch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4ED9E34-773F-3987-7065-6530F30C2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664" y="87888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830373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8D62B-4CFD-355F-C527-91D6FE679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80" y="242021"/>
            <a:ext cx="5812146" cy="465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61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D686ED-783C-1AF0-88E1-4F8E904C0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54869" y="-858143"/>
            <a:ext cx="4648407" cy="685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70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81cb2aa-075f-40a0-924e-0afb4bfb87c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f89b3ec-4f57-4bd2-9bc5-862d2933898f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132</Words>
  <Application>Microsoft Macintosh PowerPoint</Application>
  <PresentationFormat>On-screen Show (16:9)</PresentationFormat>
  <Paragraphs>33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Cambria Math</vt:lpstr>
      <vt:lpstr>Courier New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Samet Bayat</cp:lastModifiedBy>
  <cp:revision>4</cp:revision>
  <dcterms:created xsi:type="dcterms:W3CDTF">2024-04-16T20:29:58Z</dcterms:created>
  <dcterms:modified xsi:type="dcterms:W3CDTF">2024-04-17T08:42:33Z</dcterms:modified>
</cp:coreProperties>
</file>